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5143500"/>
  <p:notesSz cx="6858000" cy="9144000"/>
  <p:embeddedFontLst>
    <p:embeddedFont>
      <p:font typeface="Bangers"/>
      <p:regular r:id="rId39"/>
    </p:embeddedFont>
    <p:embeddedFont>
      <p:font typeface="Abel" panose="02000506030000020004"/>
      <p:regular r:id="rId40"/>
    </p:embeddedFont>
    <p:embeddedFont>
      <p:font typeface="Righteous" panose="02010506000000020000"/>
      <p:regular r:id="rId41"/>
    </p:embeddedFont>
    <p:embeddedFont>
      <p:font typeface="Roboto" panose="02000000000000000000"/>
      <p:regular r:id="rId42"/>
    </p:embeddedFont>
    <p:embeddedFont>
      <p:font typeface="Bitter"/>
      <p:regular r:id="rId43"/>
      <p:bold r:id="rId44"/>
      <p:italic r:id="rId45"/>
      <p:boldItalic r:id="rId46"/>
    </p:embeddedFont>
    <p:embeddedFont>
      <p:font typeface="Rubik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012E914-8A55-4D3B-922C-1097EB94D8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12.fntdata"/><Relationship Id="rId5" Type="http://schemas.openxmlformats.org/officeDocument/2006/relationships/slide" Target="slides/slide2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levenlabs.io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levenlabs.io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the-ultimate-evil.fandom.com/wiki/" TargetMode="External"/><Relationship Id="rId3" Type="http://schemas.openxmlformats.org/officeDocument/2006/relationships/hyperlink" Target="http://www.newsarama.com/18740-joss-whedon-talks-ultron-how-empire-strikes-back-appalled-him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3495cebae_0_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3495cebae_0_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6e490a5ca_1_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6e490a5ca_1_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</a:rPr>
              <a:t>source: ChatGPT 4o</a:t>
            </a:r>
            <a:endParaRPr lang="en-GB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6e490a5ca_1_1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6e490a5ca_1_1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ChatGPT 4o</a:t>
            </a:r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6e490a5ca_1_1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6e490a5ca_1_1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</a:t>
            </a:r>
            <a:r>
              <a:rPr lang="en-GB"/>
              <a:t>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elevenlabs.io</a:t>
            </a:r>
            <a:r>
              <a:rPr lang="en-GB"/>
              <a:t> </a:t>
            </a:r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6e490a5ca_1_1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6e490a5ca_1_1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7076b905c_0_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7076b905c_0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7076b905c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7076b905c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869a544b3_0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869a544b3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Google Image search for “dogs”</a:t>
            </a:r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869a544b3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869a544b3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869a544b3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869a544b3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8a99e1207_1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8a99e1207_1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869a544b3_0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869a544b3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869a544b3_1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869a544b3_1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869a544b3_2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869a544b3_2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869a544b3_1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869a544b3_1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869a544b3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869a544b3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elevenlabs.io</a:t>
            </a:r>
            <a:r>
              <a:rPr lang="en-GB"/>
              <a:t> </a:t>
            </a:r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869a544b3_1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869a544b3_1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869a544b3_2_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869a544b3_2_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869a544b3_1_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869a544b3_1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869a544b3_1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869a544b3_1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869a544b3_1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869a544b3_1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6deb11a72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6deb11a72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9c5c8236d_0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9c5c8236d_0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869a544b3_2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869a544b3_2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Google Image search for “dogs”</a:t>
            </a:r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3495cebae_0_1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3495cebae_0_1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6e490a5ca_0_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6e490a5ca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6e490a5ca_1_11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6e490a5ca_1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8a99e1207_1_98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8a99e1207_1_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8a99e1207_1_14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8a99e1207_1_1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Ultron, 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http://www.newsarama.com/18740-joss-whedon-talks-ultron-how-empire-strikes-back-appalled-him.html</a:t>
            </a:r>
            <a:r>
              <a:rPr lang="en-GB"/>
              <a:t> </a:t>
            </a: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Apocalypse, X-men: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https://the-ultimate-evil.fandom.com/wiki/</a:t>
            </a:r>
            <a:r>
              <a:rPr lang="en-GB"/>
              <a:t> </a:t>
            </a: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Iron man suit, Marvel Comics</a:t>
            </a:r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6e490a5ca_1_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6e490a5ca_1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6e490a5ca_1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6e490a5ca_1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rot="169468" flipH="1">
            <a:off x="3608972" y="6461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13"/>
          <p:cNvSpPr/>
          <p:nvPr/>
        </p:nvSpPr>
        <p:spPr>
          <a:xfrm rot="169468" flipH="1">
            <a:off x="3380372" y="4175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13"/>
          <p:cNvSpPr txBox="1"/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14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14"/>
          <p:cNvSpPr txBox="1"/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●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ngers"/>
              <a:buChar char="○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ngers"/>
              <a:buChar char="■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●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○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■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●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○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■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795500" y="2924775"/>
            <a:ext cx="5553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type="subTitle" idx="1"/>
          </p:nvPr>
        </p:nvSpPr>
        <p:spPr>
          <a:xfrm>
            <a:off x="2930250" y="3707550"/>
            <a:ext cx="32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5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ONE_COLUMN_TEXT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1652325" y="3018950"/>
            <a:ext cx="325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bel" panose="02000506030000020004"/>
              <a:buNone/>
              <a:defRPr sz="1800"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16"/>
          <p:cNvSpPr txBox="1"/>
          <p:nvPr>
            <p:ph type="subTitle" idx="1"/>
          </p:nvPr>
        </p:nvSpPr>
        <p:spPr>
          <a:xfrm>
            <a:off x="1652325" y="1386650"/>
            <a:ext cx="4045200" cy="18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 panose="02010506000000020000"/>
              <a:buNone/>
              <a:defRPr sz="24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 panose="02010506000000020000"/>
              <a:buNone/>
              <a:defRPr sz="2100">
                <a:latin typeface="Righteous" panose="02010506000000020000"/>
                <a:ea typeface="Righteous" panose="02010506000000020000"/>
                <a:cs typeface="Righteous" panose="02010506000000020000"/>
                <a:sym typeface="Righteous" panose="02010506000000020000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3" name="Google Shape;73;p17"/>
          <p:cNvSpPr/>
          <p:nvPr/>
        </p:nvSpPr>
        <p:spPr>
          <a:xfrm>
            <a:off x="0" y="4919400"/>
            <a:ext cx="9144000" cy="224100"/>
          </a:xfrm>
          <a:prstGeom prst="rect">
            <a:avLst/>
          </a:prstGeom>
          <a:solidFill>
            <a:srgbClr val="4873B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7"/>
          <p:cNvSpPr/>
          <p:nvPr/>
        </p:nvSpPr>
        <p:spPr>
          <a:xfrm>
            <a:off x="0" y="4695300"/>
            <a:ext cx="9144000" cy="224100"/>
          </a:xfrm>
          <a:prstGeom prst="rect">
            <a:avLst/>
          </a:prstGeom>
          <a:solidFill>
            <a:srgbClr val="37B55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1272525" y="231375"/>
            <a:ext cx="7706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Abel" panose="02000506030000020004"/>
              <a:buNone/>
              <a:defRPr sz="3600" b="1"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body" idx="1"/>
          </p:nvPr>
        </p:nvSpPr>
        <p:spPr>
          <a:xfrm>
            <a:off x="195775" y="1308125"/>
            <a:ext cx="8756400" cy="3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Abel" panose="02000506030000020004"/>
              <a:buChar char="●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○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■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●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○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■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●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○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Abel" panose="02000506030000020004"/>
              <a:buChar char="■"/>
              <a:defRPr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hyperlink" Target="https://www.dayofai.org/privacy-and-terms-of-us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hyperlink" Target="http://drive.google.com/file/d/1Q7UrYAr37U9hEmwGY6wbea67netwjBX8/view" TargetMode="Externa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GIF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GI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hyperlink" Target="http://drive.google.com/file/d/1Q7UrYAr37U9hEmwGY6wbea67netwjBX8/view" TargetMode="Externa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225975" y="1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/>
              </a:rPr>
              <a:t>教育者笔记</a:t>
            </a:r>
            <a:endParaRPr i="1"/>
          </a:p>
        </p:txBody>
      </p:sp>
      <p:sp>
        <p:nvSpPr>
          <p:cNvPr id="82" name="Google Shape;82;p18"/>
          <p:cNvSpPr txBox="1"/>
          <p:nvPr>
            <p:ph type="body" idx="1"/>
          </p:nvPr>
        </p:nvSpPr>
        <p:spPr>
          <a:xfrm>
            <a:off x="311700" y="812300"/>
            <a:ext cx="8520600" cy="3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要编辑此幻灯片，请前往文件——&gt; 创建副本。</a:t>
            </a:r>
            <a:r>
              <a:rPr lang="en-GB"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4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请注意，这些材料可能会有所变动，原始文档将反映这些更改。</a:t>
            </a:r>
            <a:endParaRPr sz="1400" i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 i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Day of AI™ 提供MIT课程中使用的课程材料，免费且公开地供他人用于非商业教育目的。通过Day of AI，MIT授予任何人使用这些材料的权利，无论是原样使用还是修改形式，只要您遵守“</a:t>
            </a:r>
            <a:r>
              <a:rPr lang="en-GB" sz="1400" i="1" u="sng">
                <a:solidFill>
                  <a:srgbClr val="1155CC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1"/>
              </a:rPr>
              <a:t>许可证</a:t>
            </a:r>
            <a:r>
              <a:rPr lang="en-GB" sz="14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”中规定的以下要求。</a:t>
            </a:r>
            <a:endParaRPr sz="14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3" name="Google Shape;83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6250" y="1295551"/>
            <a:ext cx="3848101" cy="12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/>
          <p:nvPr/>
        </p:nvSpPr>
        <p:spPr>
          <a:xfrm>
            <a:off x="2590800" y="2095500"/>
            <a:ext cx="1724100" cy="266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grpSp>
        <p:nvGrpSpPr>
          <p:cNvPr id="86" name="Google Shape;86;p18"/>
          <p:cNvGrpSpPr/>
          <p:nvPr/>
        </p:nvGrpSpPr>
        <p:grpSpPr>
          <a:xfrm>
            <a:off x="638175" y="4640500"/>
            <a:ext cx="3981600" cy="302975"/>
            <a:chOff x="638175" y="4640500"/>
            <a:chExt cx="3981600" cy="302975"/>
          </a:xfrm>
        </p:grpSpPr>
        <p:sp>
          <p:nvSpPr>
            <p:cNvPr id="87" name="Google Shape;87;p18"/>
            <p:cNvSpPr/>
            <p:nvPr/>
          </p:nvSpPr>
          <p:spPr>
            <a:xfrm>
              <a:off x="638175" y="4676775"/>
              <a:ext cx="3981600" cy="266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8"/>
            <p:cNvSpPr txBox="1"/>
            <p:nvPr/>
          </p:nvSpPr>
          <p:spPr>
            <a:xfrm>
              <a:off x="676275" y="4640500"/>
              <a:ext cx="39054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i="1">
                  <a:solidFill>
                    <a:srgbClr val="EF4523"/>
                  </a:solidFill>
                </a:rPr>
                <a:t>Please delete this slide before sharing with students.</a:t>
              </a:r>
              <a:endParaRPr sz="1100" b="1" i="1">
                <a:solidFill>
                  <a:srgbClr val="EF4523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这张</a:t>
            </a:r>
            <a:r>
              <a:rPr lang="en-GB" sz="30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图片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是由AI生成的！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3374" y="917925"/>
            <a:ext cx="4546950" cy="39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>
            <p:ph type="body" idx="4294967295"/>
          </p:nvPr>
        </p:nvSpPr>
        <p:spPr>
          <a:xfrm>
            <a:off x="4966550" y="1159625"/>
            <a:ext cx="3868500" cy="31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有没有什么线索让它明显不是一个“真实”的角色？</a:t>
            </a:r>
            <a:endParaRPr sz="240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这首</a:t>
            </a:r>
            <a:r>
              <a:rPr lang="en-GB" sz="30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诗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是由AI生成的！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98525" y="894250"/>
            <a:ext cx="4546950" cy="3953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这</a:t>
            </a:r>
            <a:r>
              <a:rPr lang="en-GB" sz="3020" b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声音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是AI生成的！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71987" y="882850"/>
            <a:ext cx="3200026" cy="40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 title="villains_poem.mp3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33848" y="2455423"/>
            <a:ext cx="1602725" cy="16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 descr="Touch icon in SVG, PNG formats" title="Touch icon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1105803">
            <a:off x="7573812" y="3465563"/>
            <a:ext cx="1386565" cy="138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AI还能</a:t>
            </a:r>
            <a:r>
              <a:rPr lang="en-GB" sz="3020" b="1" i="1" u="sng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生成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b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图像、文本、声音、视频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等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，以及</a:t>
            </a:r>
            <a:r>
              <a:rPr lang="en-GB" sz="30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更多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。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85" name="Google Shape;185;p30" descr="Waveform icon in SVG, PNG formats" title="Waveform icon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67873" y="2325853"/>
            <a:ext cx="1167731" cy="110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41987" y="1804551"/>
            <a:ext cx="3822726" cy="215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417700"/>
            <a:ext cx="3163072" cy="3163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 idx="4294967295"/>
          </p:nvPr>
        </p:nvSpPr>
        <p:spPr>
          <a:xfrm>
            <a:off x="-4" y="143300"/>
            <a:ext cx="29334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2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AI可以</a:t>
            </a:r>
            <a:r>
              <a:rPr lang="en-GB" sz="22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分类</a:t>
            </a:r>
            <a:r>
              <a:rPr lang="en-GB" sz="22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或</a:t>
            </a:r>
            <a:r>
              <a:rPr lang="en-GB" sz="22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预测</a:t>
            </a:r>
            <a:endParaRPr sz="2220" b="1" i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3" name="Google Shape;193;p31"/>
          <p:cNvSpPr txBox="1"/>
          <p:nvPr>
            <p:ph type="title" idx="4294967295"/>
          </p:nvPr>
        </p:nvSpPr>
        <p:spPr>
          <a:xfrm>
            <a:off x="6011700" y="346700"/>
            <a:ext cx="29886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2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AI可以</a:t>
            </a:r>
            <a:r>
              <a:rPr lang="en-GB" sz="22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创造</a:t>
            </a:r>
            <a:endParaRPr sz="2220" b="1" i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94" name="Google Shape;194;p31" descr="Waveform icon in SVG, PNG formats" title="Waveform icon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33758" y="2085630"/>
            <a:ext cx="929912" cy="88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35451" y="1431500"/>
            <a:ext cx="1821076" cy="138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1200" y="1011626"/>
            <a:ext cx="1474075" cy="139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/>
          <a:srcRect t="61145" r="30177"/>
          <a:stretch>
            <a:fillRect/>
          </a:stretch>
        </p:blipFill>
        <p:spPr>
          <a:xfrm>
            <a:off x="-4" y="2664600"/>
            <a:ext cx="1703600" cy="14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873427" y="961725"/>
            <a:ext cx="1050572" cy="105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935500" y="983650"/>
            <a:ext cx="1821074" cy="22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935494" y="2942030"/>
            <a:ext cx="2988600" cy="16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3273900" y="475650"/>
            <a:ext cx="2596200" cy="41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Bitter"/>
                <a:ea typeface="Bitter"/>
                <a:cs typeface="Bitter"/>
                <a:sym typeface="Bitter"/>
              </a:rPr>
              <a:t>你认为</a:t>
            </a:r>
            <a:r>
              <a:rPr lang="en-GB" sz="2400" b="1" u="sng">
                <a:solidFill/>
                <a:latin typeface="Bitter"/>
                <a:ea typeface="Bitter"/>
                <a:cs typeface="Bitter"/>
                <a:sym typeface="Bitter"/>
              </a:rPr>
              <a:t>分类</a:t>
            </a:r>
            <a:r>
              <a:rPr lang="en-GB" sz="2400" b="1">
                <a:solidFill/>
                <a:latin typeface="Bitter"/>
                <a:ea typeface="Bitter"/>
                <a:cs typeface="Bitter"/>
                <a:sym typeface="Bitter"/>
              </a:rPr>
              <a:t>或</a:t>
            </a:r>
            <a:br>
              <a:rPr lang="en-GB" sz="2400" b="1">
                <a:latin typeface="Bitter"/>
                <a:ea typeface="Bitter"/>
                <a:cs typeface="Bitter"/>
                <a:sym typeface="Bitter"/>
              </a:rPr>
            </a:br>
            <a:r>
              <a:rPr lang="en-GB" sz="2400" b="1">
                <a:solidFill/>
                <a:latin typeface="Bitter"/>
                <a:ea typeface="Bitter"/>
                <a:cs typeface="Bitter"/>
                <a:sym typeface="Bitter"/>
              </a:rPr>
              <a:t>预测</a:t>
            </a:r>
            <a:br>
              <a:rPr lang="en-GB" sz="2400" b="1">
                <a:latin typeface="Bitter"/>
                <a:ea typeface="Bitter"/>
                <a:cs typeface="Bitter"/>
                <a:sym typeface="Bitter"/>
              </a:rPr>
            </a:br>
            <a:r>
              <a:rPr lang="en-GB" sz="2400" b="1" u="sng">
                <a:solidFill/>
                <a:latin typeface="Bitter"/>
                <a:ea typeface="Bitter"/>
                <a:cs typeface="Bitter"/>
                <a:sym typeface="Bitter"/>
              </a:rPr>
              <a:t>的AI与</a:t>
            </a:r>
            <a:r>
              <a:rPr lang="en-GB" sz="2400" b="1">
                <a:solidFill/>
                <a:latin typeface="Bitter"/>
                <a:ea typeface="Bitter"/>
                <a:cs typeface="Bitter"/>
                <a:sym typeface="Bitter"/>
              </a:rPr>
              <a:t>创造</a:t>
            </a:r>
            <a:r>
              <a:rPr lang="en-GB" sz="2400" b="1" i="1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rPr>
              <a:t>的AI之间</a:t>
            </a:r>
            <a:br>
              <a:rPr lang="en-GB" sz="2400" b="1" i="1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-GB" sz="2400" b="1" i="1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rPr>
              <a:t>的</a:t>
            </a:r>
            <a:br>
              <a:rPr lang="en-GB" sz="2400" b="1" i="1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-GB" sz="2400" b="1" i="1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rPr>
              <a:t>相似之处</a:t>
            </a:r>
            <a:r>
              <a:rPr lang="en-GB" sz="2400" b="1">
                <a:solidFill/>
                <a:latin typeface="Bitter"/>
                <a:ea typeface="Bitter"/>
                <a:cs typeface="Bitter"/>
                <a:sym typeface="Bitter"/>
              </a:rPr>
              <a:t>和</a:t>
            </a:r>
            <a:r>
              <a:t>不同之处</a:t>
            </a:r>
            <a:r>
              <a:t>是什么？</a:t>
            </a:r>
            <a:endParaRPr sz="2400" b="1"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Bitter"/>
                <a:ea typeface="Bitter"/>
                <a:cs typeface="Bitter"/>
                <a:sym typeface="Bitter"/>
              </a:rPr>
              <a:t>以及能够</a:t>
            </a:r>
            <a:br>
              <a:rPr lang="en-GB" sz="2400" b="1">
                <a:latin typeface="Bitter"/>
                <a:ea typeface="Bitter"/>
                <a:cs typeface="Bitter"/>
                <a:sym typeface="Bitter"/>
              </a:rPr>
            </a:br>
            <a:r>
              <a:rPr lang="en-GB" sz="240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创造</a:t>
            </a:r>
            <a:r>
              <a:rPr lang="en-GB" sz="2400" b="1">
                <a:solidFill/>
                <a:latin typeface="Bitter"/>
                <a:ea typeface="Bitter"/>
                <a:cs typeface="Bitter"/>
                <a:sym typeface="Bitter"/>
              </a:rPr>
              <a:t>的AI呢？</a:t>
            </a:r>
            <a:endParaRPr sz="2400" b="1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8"/>
          <a:srcRect l="14400" t="8817" r="34369"/>
          <a:stretch>
            <a:fillRect/>
          </a:stretch>
        </p:blipFill>
        <p:spPr>
          <a:xfrm>
            <a:off x="1782450" y="3259975"/>
            <a:ext cx="1474075" cy="16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64688" y="2620275"/>
            <a:ext cx="20715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/>
              </a:rPr>
              <a:t>你可能还喜欢</a:t>
            </a:r>
            <a:endParaRPr sz="1200" b="1"/>
          </a:p>
        </p:txBody>
      </p:sp>
      <p:sp>
        <p:nvSpPr>
          <p:cNvPr id="204" name="Google Shape;204;p31"/>
          <p:cNvSpPr/>
          <p:nvPr/>
        </p:nvSpPr>
        <p:spPr>
          <a:xfrm>
            <a:off x="170548" y="2942028"/>
            <a:ext cx="691800" cy="976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976491" y="2942028"/>
            <a:ext cx="691800" cy="976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ctrTitle"/>
          </p:nvPr>
        </p:nvSpPr>
        <p:spPr>
          <a:xfrm>
            <a:off x="311700" y="485700"/>
            <a:ext cx="8520600" cy="41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在AI能够创造新事物之前，它必须从</a:t>
            </a:r>
            <a:r>
              <a:rPr lang="en-GB" sz="4280" b="1" i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大量</a:t>
            </a: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例子中</a:t>
            </a:r>
            <a:r>
              <a:rPr lang="en-GB" sz="4280" b="1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学习</a:t>
            </a: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。</a:t>
            </a:r>
            <a:b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为什么？</a:t>
            </a:r>
            <a:endParaRPr sz="428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6672372" y="4578638"/>
            <a:ext cx="23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dayofai.org | </a:t>
            </a:r>
            <a:fld id="{00000000-1234-1234-1234-123412341234}" type="slidenum"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</a:fld>
            <a:endParaRPr sz="1200"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 idx="4294967295"/>
          </p:nvPr>
        </p:nvSpPr>
        <p:spPr>
          <a:xfrm>
            <a:off x="206850" y="143300"/>
            <a:ext cx="87303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需要大量的例子是因为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9200" y="855450"/>
            <a:ext cx="2371849" cy="409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2881775" y="772550"/>
            <a:ext cx="5910900" cy="4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Char char="●"/>
            </a:pPr>
            <a:r>
              <a:rPr lang="en-GB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有</a:t>
            </a:r>
            <a:r>
              <a:rPr lang="en-GB" sz="2400" i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许多</a:t>
            </a:r>
            <a:r>
              <a:rPr lang="en-GB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24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种类</a:t>
            </a:r>
            <a:r>
              <a:rPr lang="en-GB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的狗。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Char char="●"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AI</a:t>
            </a:r>
            <a:r>
              <a:rPr lang="en-GB" sz="2400" b="1" u="sng">
                <a:solidFill/>
                <a:latin typeface="Rubik"/>
                <a:ea typeface="Rubik"/>
                <a:cs typeface="Rubik"/>
                <a:sym typeface="Rubik"/>
              </a:rPr>
              <a:t>没有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先验知识。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Char char="●"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AI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通过</a:t>
            </a: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识别数据中的模式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来学习。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Char char="●"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狗和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其他动物可能共享相似特征，因此AI必须学习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独特特征</a:t>
            </a: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（形状、比例、纹理）。</a:t>
            </a:r>
            <a:r>
              <a:rPr lang="en-GB" sz="2400">
                <a:latin typeface="Rubik"/>
                <a:ea typeface="Rubik"/>
                <a:cs typeface="Rubik"/>
                <a:sym typeface="Rubik"/>
              </a:rPr>
              <a:t> (shape, proportion, texture).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 idx="4294967295"/>
          </p:nvPr>
        </p:nvSpPr>
        <p:spPr>
          <a:xfrm>
            <a:off x="260876" y="143300"/>
            <a:ext cx="45666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4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AI可以</a:t>
            </a:r>
            <a:r>
              <a:rPr lang="en-GB" sz="24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分类</a:t>
            </a:r>
            <a:r>
              <a:rPr lang="en-GB" sz="24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或</a:t>
            </a:r>
            <a:r>
              <a:rPr lang="en-GB" sz="24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预测</a:t>
            </a:r>
            <a:endParaRPr sz="2420" b="1" i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5" name="Google Shape;225;p34"/>
          <p:cNvSpPr txBox="1"/>
          <p:nvPr>
            <p:ph type="title" idx="4294967295"/>
          </p:nvPr>
        </p:nvSpPr>
        <p:spPr>
          <a:xfrm>
            <a:off x="4359000" y="143300"/>
            <a:ext cx="45666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4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AI可以</a:t>
            </a:r>
            <a:r>
              <a:rPr lang="en-GB" sz="24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创造</a:t>
            </a:r>
            <a:endParaRPr sz="2420" b="1" i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19575" y="951525"/>
            <a:ext cx="1677173" cy="21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7825" y="866600"/>
            <a:ext cx="1418600" cy="22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36600" y="3379000"/>
            <a:ext cx="1621382" cy="172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/>
          <p:nvPr/>
        </p:nvSpPr>
        <p:spPr>
          <a:xfrm>
            <a:off x="393850" y="831150"/>
            <a:ext cx="1677300" cy="2310600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2487425" y="1412700"/>
            <a:ext cx="1753200" cy="1668300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1274300" y="3263725"/>
            <a:ext cx="1716600" cy="1837200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3567325" y="3141750"/>
            <a:ext cx="709800" cy="357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  <a:latin typeface="Bitter"/>
                <a:ea typeface="Bitter"/>
                <a:cs typeface="Bitter"/>
                <a:sym typeface="Bitter"/>
              </a:rPr>
              <a:t>狗</a:t>
            </a:r>
            <a:endParaRPr b="1">
              <a:solidFill>
                <a:srgbClr val="00FF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364750" y="3197075"/>
            <a:ext cx="709800" cy="357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  <a:latin typeface="Bitter"/>
                <a:ea typeface="Bitter"/>
                <a:cs typeface="Bitter"/>
                <a:sym typeface="Bitter"/>
              </a:rPr>
              <a:t>狗</a:t>
            </a:r>
            <a:endParaRPr b="1">
              <a:solidFill>
                <a:srgbClr val="00FF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4" name="Google Shape;234;p34"/>
          <p:cNvSpPr/>
          <p:nvPr/>
        </p:nvSpPr>
        <p:spPr>
          <a:xfrm>
            <a:off x="3034900" y="4743125"/>
            <a:ext cx="709800" cy="357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  <a:latin typeface="Bitter"/>
                <a:ea typeface="Bitter"/>
                <a:cs typeface="Bitter"/>
                <a:sym typeface="Bitter"/>
              </a:rPr>
              <a:t>狗</a:t>
            </a:r>
            <a:endParaRPr b="1">
              <a:solidFill>
                <a:srgbClr val="00FF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73575" y="733050"/>
            <a:ext cx="2347950" cy="23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82975" y="823600"/>
            <a:ext cx="2166850" cy="21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808475" y="2760950"/>
            <a:ext cx="2310600" cy="23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ctrTitle"/>
          </p:nvPr>
        </p:nvSpPr>
        <p:spPr>
          <a:xfrm>
            <a:off x="311700" y="485700"/>
            <a:ext cx="8520600" cy="41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4280" b="1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识别活动</a:t>
            </a:r>
            <a:endParaRPr sz="4280" b="1" u="sng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4280" b="1" u="sng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分类/预测</a:t>
            </a:r>
            <a:endParaRPr sz="428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428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或</a:t>
            </a: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428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生成/创造</a:t>
            </a:r>
            <a:endParaRPr sz="428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6672372" y="4578638"/>
            <a:ext cx="23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dayofai.org | </a:t>
            </a:r>
            <a:fld id="{00000000-1234-1234-1234-123412341234}" type="slidenum"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</a:fld>
            <a:endParaRPr sz="1200"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/>
        </p:nvSpPr>
        <p:spPr>
          <a:xfrm>
            <a:off x="355725" y="772700"/>
            <a:ext cx="8436900" cy="4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我将展示一个情境的图片。</a:t>
            </a:r>
            <a:endParaRPr sz="24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我会请某人告诉我们这个情境代表的是 </a:t>
            </a:r>
            <a:r>
              <a:rPr lang="en-GB" sz="24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分类/预测</a:t>
            </a:r>
            <a:r>
              <a:rPr lang="en-GB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还是 </a:t>
            </a:r>
            <a:r>
              <a:rPr lang="en-GB" sz="24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生成/创造</a:t>
            </a:r>
            <a:r>
              <a:rPr lang="en-GB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。</a:t>
            </a:r>
            <a:endParaRPr sz="24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例如，</a:t>
            </a:r>
            <a:r>
              <a:rPr lang="en-GB" sz="24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整理钱币</a:t>
            </a:r>
            <a:r>
              <a:rPr lang="en-GB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属于：</a:t>
            </a:r>
            <a:endParaRPr sz="24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0" name="Google Shape;250;p36"/>
          <p:cNvSpPr txBox="1"/>
          <p:nvPr>
            <p:ph type="title" idx="4294967295"/>
          </p:nvPr>
        </p:nvSpPr>
        <p:spPr>
          <a:xfrm>
            <a:off x="206850" y="143300"/>
            <a:ext cx="87303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分类/预测 或 生成/创造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9500" y="2880525"/>
            <a:ext cx="2091525" cy="2091525"/>
          </a:xfrm>
          <a:prstGeom prst="rect">
            <a:avLst/>
          </a:prstGeom>
          <a:noFill/>
          <a:ln cap="flat" cmpd="sng">
            <a:solidFill>
              <a:srgbClr val="E5E7EB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52" name="Google Shape;252;p36" descr="Amazon.com: Point of Sale/Register Heavy Duty RJ-12 Key-Lock Cash Drawer  with Bill Coin Trays, Keep Your Money Safe, Black 78KR410 by Science  Purchase : Office Products"/>
          <p:cNvPicPr preferRelativeResize="0"/>
          <p:nvPr/>
        </p:nvPicPr>
        <p:blipFill rotWithShape="1">
          <a:blip r:embed="rId2"/>
          <a:srcRect b="22172"/>
          <a:stretch>
            <a:fillRect/>
          </a:stretch>
        </p:blipFill>
        <p:spPr>
          <a:xfrm>
            <a:off x="2682487" y="2880513"/>
            <a:ext cx="2687375" cy="20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5517000" y="2880525"/>
            <a:ext cx="3353700" cy="20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/>
                <a:latin typeface="Rubik"/>
                <a:ea typeface="Rubik"/>
                <a:cs typeface="Rubik"/>
                <a:sym typeface="Rubik"/>
              </a:rPr>
              <a:t>分类/预测</a:t>
            </a:r>
            <a:endParaRPr sz="20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/>
                <a:latin typeface="Rubik"/>
                <a:ea typeface="Rubik"/>
                <a:cs typeface="Rubik"/>
                <a:sym typeface="Rubik"/>
              </a:rPr>
              <a:t>或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/>
                <a:latin typeface="Rubik"/>
                <a:ea typeface="Rubik"/>
                <a:cs typeface="Rubik"/>
                <a:sym typeface="Rubik"/>
              </a:rPr>
              <a:t>生成/创造</a:t>
            </a:r>
            <a:endParaRPr sz="20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5687500" y="3063950"/>
            <a:ext cx="3038400" cy="47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2603183" y="1130675"/>
            <a:ext cx="6135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4500" b="1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机器如何创造？</a:t>
            </a:r>
            <a:endParaRPr b="1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4" name="Google Shape;94;p19"/>
          <p:cNvSpPr txBox="1"/>
          <p:nvPr>
            <p:ph type="subTitle" idx="1"/>
          </p:nvPr>
        </p:nvSpPr>
        <p:spPr>
          <a:xfrm>
            <a:off x="2603177" y="3220225"/>
            <a:ext cx="61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 panose="020B0604020202020204"/>
              <a:buNone/>
            </a:pPr>
            <a:r>
              <a:rPr lang="en-GB" sz="22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8至18岁</a:t>
            </a:r>
            <a:endParaRPr sz="22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2"/>
          <a:srcRect l="29" r="29"/>
          <a:stretch>
            <a:fillRect/>
          </a:stretch>
        </p:blipFill>
        <p:spPr>
          <a:xfrm>
            <a:off x="417400" y="399575"/>
            <a:ext cx="1689824" cy="17337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7586725" y="4555238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丢弃垃圾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260" name="Google Shape;260;p37"/>
          <p:cNvGrpSpPr/>
          <p:nvPr/>
        </p:nvGrpSpPr>
        <p:grpSpPr>
          <a:xfrm>
            <a:off x="1498425" y="886575"/>
            <a:ext cx="6147175" cy="2280074"/>
            <a:chOff x="1498425" y="886575"/>
            <a:chExt cx="6147175" cy="2280074"/>
          </a:xfrm>
        </p:grpSpPr>
        <p:pic>
          <p:nvPicPr>
            <p:cNvPr id="261" name="Google Shape;261;p37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1498425" y="886575"/>
              <a:ext cx="6147175" cy="2280074"/>
            </a:xfrm>
            <a:prstGeom prst="rect">
              <a:avLst/>
            </a:prstGeom>
            <a:noFill/>
            <a:ln cap="flat" cmpd="sng">
              <a:solidFill>
                <a:srgbClr val="E5E7EB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sp>
          <p:nvSpPr>
            <p:cNvPr id="262" name="Google Shape;262;p37"/>
            <p:cNvSpPr txBox="1"/>
            <p:nvPr/>
          </p:nvSpPr>
          <p:spPr>
            <a:xfrm>
              <a:off x="1808221" y="1886096"/>
              <a:ext cx="1332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FFFFFF"/>
                  </a:solidFill>
                </a:rPr>
                <a:t>Plastic</a:t>
              </a:r>
              <a:endParaRPr sz="2000" b="1">
                <a:solidFill>
                  <a:srgbClr val="FFFFFF"/>
                </a:solidFill>
              </a:endParaRPr>
            </a:p>
          </p:txBody>
        </p:sp>
        <p:sp>
          <p:nvSpPr>
            <p:cNvPr id="263" name="Google Shape;263;p37"/>
            <p:cNvSpPr txBox="1"/>
            <p:nvPr/>
          </p:nvSpPr>
          <p:spPr>
            <a:xfrm>
              <a:off x="3211429" y="1886096"/>
              <a:ext cx="1332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FFFFFF"/>
                  </a:solidFill>
                </a:rPr>
                <a:t>Glass</a:t>
              </a:r>
              <a:endParaRPr sz="2000" b="1">
                <a:solidFill>
                  <a:srgbClr val="FFFFFF"/>
                </a:solidFill>
              </a:endParaRPr>
            </a:p>
          </p:txBody>
        </p:sp>
        <p:sp>
          <p:nvSpPr>
            <p:cNvPr id="264" name="Google Shape;264;p37"/>
            <p:cNvSpPr txBox="1"/>
            <p:nvPr/>
          </p:nvSpPr>
          <p:spPr>
            <a:xfrm>
              <a:off x="4649893" y="1886096"/>
              <a:ext cx="1332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FFFFFF"/>
                  </a:solidFill>
                </a:rPr>
                <a:t>Paper</a:t>
              </a:r>
              <a:endParaRPr sz="2000" b="1">
                <a:solidFill>
                  <a:srgbClr val="FFFFFF"/>
                </a:solidFill>
              </a:endParaRPr>
            </a:p>
          </p:txBody>
        </p:sp>
        <p:sp>
          <p:nvSpPr>
            <p:cNvPr id="265" name="Google Shape;265;p37"/>
            <p:cNvSpPr txBox="1"/>
            <p:nvPr/>
          </p:nvSpPr>
          <p:spPr>
            <a:xfrm>
              <a:off x="6088357" y="1886096"/>
              <a:ext cx="1332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FFFFFF"/>
                  </a:solidFill>
                </a:rPr>
                <a:t>Metal</a:t>
              </a:r>
              <a:endParaRPr sz="2000" b="1">
                <a:solidFill>
                  <a:srgbClr val="FFFFFF"/>
                </a:solidFill>
              </a:endParaRPr>
            </a:p>
          </p:txBody>
        </p:sp>
      </p:grpSp>
      <p:pic>
        <p:nvPicPr>
          <p:cNvPr id="266" name="Google Shape;266;p37"/>
          <p:cNvPicPr preferRelativeResize="0"/>
          <p:nvPr/>
        </p:nvPicPr>
        <p:blipFill rotWithShape="1">
          <a:blip r:embed="rId2"/>
          <a:srcRect r="4361"/>
          <a:stretch>
            <a:fillRect/>
          </a:stretch>
        </p:blipFill>
        <p:spPr>
          <a:xfrm>
            <a:off x="5843375" y="1692375"/>
            <a:ext cx="3300625" cy="34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361175" y="3453400"/>
            <a:ext cx="42267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分类/预测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或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生成/创造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603775" y="3473850"/>
            <a:ext cx="3780000" cy="47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绘画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72000" y="851175"/>
            <a:ext cx="4068750" cy="4068750"/>
          </a:xfrm>
          <a:prstGeom prst="rect">
            <a:avLst/>
          </a:prstGeom>
          <a:noFill/>
          <a:ln cap="flat" cmpd="sng">
            <a:solidFill>
              <a:srgbClr val="E5E7EB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75" name="Google Shape;275;p38"/>
          <p:cNvSpPr txBox="1"/>
          <p:nvPr/>
        </p:nvSpPr>
        <p:spPr>
          <a:xfrm>
            <a:off x="206850" y="2279650"/>
            <a:ext cx="42267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分类/预测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或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生成/创造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430200" y="3081250"/>
            <a:ext cx="3780000" cy="47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天气预报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282" name="Google Shape;282;p39"/>
          <p:cNvGrpSpPr/>
          <p:nvPr/>
        </p:nvGrpSpPr>
        <p:grpSpPr>
          <a:xfrm>
            <a:off x="4506775" y="993325"/>
            <a:ext cx="4307600" cy="3847950"/>
            <a:chOff x="2617525" y="896700"/>
            <a:chExt cx="4307600" cy="3847950"/>
          </a:xfrm>
        </p:grpSpPr>
        <p:pic>
          <p:nvPicPr>
            <p:cNvPr id="283" name="Google Shape;283;p39"/>
            <p:cNvPicPr preferRelativeResize="0"/>
            <p:nvPr/>
          </p:nvPicPr>
          <p:blipFill rotWithShape="1">
            <a:blip r:embed="rId1"/>
            <a:srcRect l="13957" t="29037" r="6601"/>
            <a:stretch>
              <a:fillRect/>
            </a:stretch>
          </p:blipFill>
          <p:spPr>
            <a:xfrm>
              <a:off x="2617525" y="896700"/>
              <a:ext cx="4307600" cy="3847950"/>
            </a:xfrm>
            <a:prstGeom prst="rect">
              <a:avLst/>
            </a:prstGeom>
            <a:noFill/>
            <a:ln cap="flat" cmpd="sng">
              <a:solidFill>
                <a:srgbClr val="E5E7EB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sp>
          <p:nvSpPr>
            <p:cNvPr id="284" name="Google Shape;284;p39"/>
            <p:cNvSpPr/>
            <p:nvPr/>
          </p:nvSpPr>
          <p:spPr>
            <a:xfrm rot="-137906">
              <a:off x="2748692" y="2437060"/>
              <a:ext cx="703166" cy="224281"/>
            </a:xfrm>
            <a:prstGeom prst="rect">
              <a:avLst/>
            </a:prstGeom>
            <a:solidFill>
              <a:srgbClr val="4DB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39"/>
            <p:cNvSpPr/>
            <p:nvPr/>
          </p:nvSpPr>
          <p:spPr>
            <a:xfrm rot="-138082">
              <a:off x="3486092" y="2418790"/>
              <a:ext cx="702266" cy="224281"/>
            </a:xfrm>
            <a:prstGeom prst="rect">
              <a:avLst/>
            </a:prstGeom>
            <a:solidFill>
              <a:srgbClr val="4DB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39"/>
            <p:cNvSpPr/>
            <p:nvPr/>
          </p:nvSpPr>
          <p:spPr>
            <a:xfrm rot="-137673">
              <a:off x="4223421" y="2398545"/>
              <a:ext cx="696859" cy="224281"/>
            </a:xfrm>
            <a:prstGeom prst="rect">
              <a:avLst/>
            </a:prstGeom>
            <a:solidFill>
              <a:srgbClr val="4DB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39"/>
            <p:cNvSpPr/>
            <p:nvPr/>
          </p:nvSpPr>
          <p:spPr>
            <a:xfrm rot="-140691">
              <a:off x="4961025" y="2376961"/>
              <a:ext cx="417950" cy="224281"/>
            </a:xfrm>
            <a:prstGeom prst="rect">
              <a:avLst/>
            </a:prstGeom>
            <a:solidFill>
              <a:srgbClr val="4DB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39"/>
            <p:cNvSpPr/>
            <p:nvPr/>
          </p:nvSpPr>
          <p:spPr>
            <a:xfrm rot="1645724">
              <a:off x="5356870" y="2375341"/>
              <a:ext cx="53403" cy="94468"/>
            </a:xfrm>
            <a:prstGeom prst="rect">
              <a:avLst/>
            </a:prstGeom>
            <a:solidFill>
              <a:srgbClr val="4DB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39"/>
            <p:cNvSpPr/>
            <p:nvPr/>
          </p:nvSpPr>
          <p:spPr>
            <a:xfrm rot="540154">
              <a:off x="5184220" y="2425200"/>
              <a:ext cx="208974" cy="152500"/>
            </a:xfrm>
            <a:prstGeom prst="rect">
              <a:avLst/>
            </a:prstGeom>
            <a:solidFill>
              <a:srgbClr val="4DB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0" name="Google Shape;290;p39"/>
          <p:cNvSpPr txBox="1"/>
          <p:nvPr/>
        </p:nvSpPr>
        <p:spPr>
          <a:xfrm>
            <a:off x="206850" y="2279650"/>
            <a:ext cx="42267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分类/预测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或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生成/创造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430200" y="2334900"/>
            <a:ext cx="3780000" cy="47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 idx="4294967295"/>
          </p:nvPr>
        </p:nvSpPr>
        <p:spPr>
          <a:xfrm>
            <a:off x="206850" y="143300"/>
            <a:ext cx="87303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食物类别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29500" y="882025"/>
            <a:ext cx="4070550" cy="4070550"/>
          </a:xfrm>
          <a:prstGeom prst="rect">
            <a:avLst/>
          </a:prstGeom>
          <a:noFill/>
          <a:ln cap="flat" cmpd="sng">
            <a:solidFill>
              <a:srgbClr val="E5E7EB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98" name="Google Shape;298;p40"/>
          <p:cNvSpPr txBox="1"/>
          <p:nvPr/>
        </p:nvSpPr>
        <p:spPr>
          <a:xfrm>
            <a:off x="206850" y="2279650"/>
            <a:ext cx="42267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分类/预测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或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生成/创造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430200" y="2334900"/>
            <a:ext cx="3780000" cy="47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新配方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39113" y="844538"/>
            <a:ext cx="4145525" cy="4145525"/>
          </a:xfrm>
          <a:prstGeom prst="rect">
            <a:avLst/>
          </a:prstGeom>
          <a:noFill/>
          <a:ln cap="flat" cmpd="sng">
            <a:solidFill>
              <a:srgbClr val="E5E7EB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306" name="Google Shape;306;p41"/>
          <p:cNvSpPr txBox="1"/>
          <p:nvPr/>
        </p:nvSpPr>
        <p:spPr>
          <a:xfrm>
            <a:off x="206850" y="2279650"/>
            <a:ext cx="42267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分类/预测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或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生成/创造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430200" y="3081250"/>
            <a:ext cx="3780000" cy="47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可教机器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83575" y="922826"/>
            <a:ext cx="6528399" cy="34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1224" y="1374249"/>
            <a:ext cx="1899600" cy="279614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428850" y="4441975"/>
            <a:ext cx="82863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分类/预测或生成/创造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953275" y="4516225"/>
            <a:ext cx="3562200" cy="47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>
            <p:ph type="title" idx="4294967295"/>
          </p:nvPr>
        </p:nvSpPr>
        <p:spPr>
          <a:xfrm>
            <a:off x="206850" y="143300"/>
            <a:ext cx="87303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社交媒体“为你推荐”页面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322" name="Google Shape;322;p43"/>
          <p:cNvGrpSpPr/>
          <p:nvPr/>
        </p:nvGrpSpPr>
        <p:grpSpPr>
          <a:xfrm>
            <a:off x="5661850" y="801125"/>
            <a:ext cx="1876000" cy="4232350"/>
            <a:chOff x="3575000" y="839575"/>
            <a:chExt cx="1876000" cy="4232350"/>
          </a:xfrm>
        </p:grpSpPr>
        <p:pic>
          <p:nvPicPr>
            <p:cNvPr id="323" name="Google Shape;323;p43"/>
            <p:cNvPicPr preferRelativeResize="0"/>
            <p:nvPr/>
          </p:nvPicPr>
          <p:blipFill rotWithShape="1">
            <a:blip r:embed="rId1"/>
            <a:srcRect l="7446" r="12482"/>
            <a:stretch>
              <a:fillRect/>
            </a:stretch>
          </p:blipFill>
          <p:spPr>
            <a:xfrm>
              <a:off x="3575000" y="839575"/>
              <a:ext cx="1876000" cy="423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4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651700" y="1318975"/>
              <a:ext cx="1735550" cy="3376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43"/>
          <p:cNvSpPr txBox="1"/>
          <p:nvPr/>
        </p:nvSpPr>
        <p:spPr>
          <a:xfrm>
            <a:off x="206850" y="2279650"/>
            <a:ext cx="42267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分类/预测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或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生成/创造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430200" y="2334900"/>
            <a:ext cx="3780000" cy="47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创作歌曲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48450" y="909425"/>
            <a:ext cx="4015751" cy="4015751"/>
          </a:xfrm>
          <a:prstGeom prst="rect">
            <a:avLst/>
          </a:prstGeom>
          <a:noFill/>
          <a:ln cap="flat" cmpd="sng">
            <a:solidFill>
              <a:srgbClr val="E5E7EB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333" name="Google Shape;333;p44"/>
          <p:cNvSpPr txBox="1"/>
          <p:nvPr/>
        </p:nvSpPr>
        <p:spPr>
          <a:xfrm>
            <a:off x="206850" y="2279650"/>
            <a:ext cx="42267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分类/预测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或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生成/创造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4" name="Google Shape;334;p44"/>
          <p:cNvSpPr/>
          <p:nvPr/>
        </p:nvSpPr>
        <p:spPr>
          <a:xfrm>
            <a:off x="430200" y="3081250"/>
            <a:ext cx="3780000" cy="47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书籍类型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57413" y="817988"/>
            <a:ext cx="4198626" cy="4198626"/>
          </a:xfrm>
          <a:prstGeom prst="rect">
            <a:avLst/>
          </a:prstGeom>
          <a:noFill/>
          <a:ln cap="flat" cmpd="sng">
            <a:solidFill>
              <a:srgbClr val="E5E7EB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341" name="Google Shape;341;p45"/>
          <p:cNvSpPr txBox="1"/>
          <p:nvPr/>
        </p:nvSpPr>
        <p:spPr>
          <a:xfrm>
            <a:off x="206850" y="2279650"/>
            <a:ext cx="42267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分类/预测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或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生成/创作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2" name="Google Shape;342;p45"/>
          <p:cNvSpPr/>
          <p:nvPr/>
        </p:nvSpPr>
        <p:spPr>
          <a:xfrm>
            <a:off x="430200" y="2334900"/>
            <a:ext cx="3780000" cy="47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 idx="4294967295"/>
          </p:nvPr>
        </p:nvSpPr>
        <p:spPr>
          <a:xfrm>
            <a:off x="206850" y="143300"/>
            <a:ext cx="87303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丢弃青番茄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48" name="Google Shape;348;p46"/>
          <p:cNvPicPr preferRelativeResize="0"/>
          <p:nvPr/>
        </p:nvPicPr>
        <p:blipFill rotWithShape="1">
          <a:blip r:embed="rId1"/>
          <a:srcRect t="9524" b="9418"/>
          <a:stretch>
            <a:fillRect/>
          </a:stretch>
        </p:blipFill>
        <p:spPr>
          <a:xfrm>
            <a:off x="5165700" y="783025"/>
            <a:ext cx="2908850" cy="41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6"/>
          <p:cNvSpPr txBox="1"/>
          <p:nvPr/>
        </p:nvSpPr>
        <p:spPr>
          <a:xfrm>
            <a:off x="206850" y="2279650"/>
            <a:ext cx="42267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分类/预测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或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生成/创造</a:t>
            </a:r>
            <a:endParaRPr sz="24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0" name="Google Shape;350;p46"/>
          <p:cNvSpPr/>
          <p:nvPr/>
        </p:nvSpPr>
        <p:spPr>
          <a:xfrm>
            <a:off x="430200" y="2334900"/>
            <a:ext cx="3780000" cy="47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ctrTitle"/>
          </p:nvPr>
        </p:nvSpPr>
        <p:spPr>
          <a:xfrm>
            <a:off x="1796700" y="111500"/>
            <a:ext cx="7232700" cy="174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4500" b="1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第一课：什么是</a:t>
            </a:r>
            <a:r>
              <a:rPr lang="en-GB" sz="4500" b="1" i="1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生成式</a:t>
            </a:r>
            <a:r>
              <a:rPr lang="en-GB" sz="4500" b="1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人工智能？</a:t>
            </a:r>
            <a:endParaRPr sz="4500" b="1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2" name="Google Shape;102;p20"/>
          <p:cNvSpPr txBox="1"/>
          <p:nvPr>
            <p:ph type="subTitle" idx="1"/>
          </p:nvPr>
        </p:nvSpPr>
        <p:spPr>
          <a:xfrm>
            <a:off x="593400" y="1858150"/>
            <a:ext cx="7998900" cy="19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在本课中，我们将：</a:t>
            </a:r>
            <a:endParaRPr sz="2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itter"/>
              <a:buChar char="●"/>
            </a:pPr>
            <a:r>
              <a:rPr lang="en-GB" sz="2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学习区分能够分类或预测的人工智能与能够创造新事物的人工智能</a:t>
            </a:r>
            <a:endParaRPr sz="2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/>
          <a:srcRect l="29" r="29"/>
          <a:stretch>
            <a:fillRect/>
          </a:stretch>
        </p:blipFill>
        <p:spPr>
          <a:xfrm>
            <a:off x="417400" y="399575"/>
            <a:ext cx="1133075" cy="116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7586725" y="4555238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type="ctrTitle"/>
          </p:nvPr>
        </p:nvSpPr>
        <p:spPr>
          <a:xfrm>
            <a:off x="311700" y="485700"/>
            <a:ext cx="8520600" cy="41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回顾</a:t>
            </a:r>
            <a:endParaRPr sz="428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56" name="Google Shape;356;p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7"/>
          <p:cNvSpPr txBox="1"/>
          <p:nvPr/>
        </p:nvSpPr>
        <p:spPr>
          <a:xfrm>
            <a:off x="6672372" y="4578638"/>
            <a:ext cx="23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dayofai.org | </a:t>
            </a:r>
            <a:fld id="{00000000-1234-1234-1234-123412341234}" type="slidenum"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</a:fld>
            <a:endParaRPr sz="1200"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 idx="4294967295"/>
          </p:nvPr>
        </p:nvSpPr>
        <p:spPr>
          <a:xfrm>
            <a:off x="206850" y="143300"/>
            <a:ext cx="87303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反思问题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340800" y="772550"/>
            <a:ext cx="8462400" cy="4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ubik"/>
              <a:buAutoNum type="arabicPeriod"/>
            </a:pPr>
            <a:r>
              <a:rPr lang="en-GB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描述分类/预测型AI与能够生成/创造新事物的AI之间的区别。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ubik"/>
              <a:buAutoNum type="arabicPeriod"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你认为为什么AI学习需要比人类多得多的数据？</a:t>
            </a:r>
            <a:r>
              <a:rPr lang="en-GB" sz="2200" i="1">
                <a:latin typeface="Rubik"/>
                <a:ea typeface="Rubik"/>
                <a:cs typeface="Rubik"/>
                <a:sym typeface="Rubik"/>
              </a:rPr>
              <a:t>much more</a:t>
            </a:r>
            <a:r>
              <a:rPr lang="en-GB" sz="2200">
                <a:latin typeface="Rubik"/>
                <a:ea typeface="Rubik"/>
                <a:cs typeface="Rubik"/>
                <a:sym typeface="Rubik"/>
              </a:rPr>
              <a:t> data than humans to learn?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ubik"/>
              <a:buAutoNum type="arabicPeriod"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AI可以生成看似由人类创作的新文本、图像、视频和声音。这可能带来哪些风险？</a:t>
            </a:r>
            <a:r>
              <a:rPr lang="en-GB" sz="2200">
                <a:latin typeface="Rubik"/>
                <a:ea typeface="Rubik"/>
                <a:cs typeface="Rubik"/>
                <a:sym typeface="Rubik"/>
              </a:rPr>
              <a:t>human</a:t>
            </a:r>
            <a:r>
              <a:rPr lang="en-GB" sz="2200">
                <a:latin typeface="Rubik"/>
                <a:ea typeface="Rubik"/>
                <a:cs typeface="Rubik"/>
                <a:sym typeface="Rubik"/>
              </a:rPr>
              <a:t>-made. What </a:t>
            </a:r>
            <a:r>
              <a:rPr lang="en-GB" sz="2200" i="1">
                <a:latin typeface="Rubik"/>
                <a:ea typeface="Rubik"/>
                <a:cs typeface="Rubik"/>
                <a:sym typeface="Rubik"/>
              </a:rPr>
              <a:t>risks</a:t>
            </a:r>
            <a:r>
              <a:rPr lang="en-GB" sz="2200">
                <a:latin typeface="Rubik"/>
                <a:ea typeface="Rubik"/>
                <a:cs typeface="Rubik"/>
                <a:sym typeface="Rubik"/>
              </a:rPr>
              <a:t> might this present?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ubik"/>
              <a:buAutoNum type="arabicPeriod"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如果学生将AI用于以下情况，是否算作弊？</a:t>
            </a:r>
            <a:r>
              <a:rPr lang="en-GB" sz="2200" b="1" i="1">
                <a:latin typeface="Rubik"/>
                <a:ea typeface="Rubik"/>
                <a:cs typeface="Rubik"/>
                <a:sym typeface="Rubik"/>
              </a:rPr>
              <a:t>cheating</a:t>
            </a:r>
            <a:r>
              <a:rPr lang="en-GB" sz="2200">
                <a:latin typeface="Rubik"/>
                <a:ea typeface="Rubik"/>
                <a:cs typeface="Rubik"/>
                <a:sym typeface="Rubik"/>
              </a:rPr>
              <a:t>?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ubik"/>
              <a:buAutoNum type="alphaLcPeriod"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通过向AI提出许多问题来研究一个主题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ubik"/>
              <a:buAutoNum type="alphaLcPeriod"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让AI撰写论文的引言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ubik"/>
              <a:buAutoNum type="alphaLcPeriod"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使用AI检查拼写和语法是否正确</a:t>
            </a:r>
            <a:endParaRPr sz="22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ctrTitle"/>
          </p:nvPr>
        </p:nvSpPr>
        <p:spPr>
          <a:xfrm>
            <a:off x="1796700" y="111500"/>
            <a:ext cx="6367500" cy="174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4500" b="1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第二课：利用AI生成图像</a:t>
            </a:r>
            <a:endParaRPr sz="4500" b="1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9" name="Google Shape;369;p49"/>
          <p:cNvSpPr txBox="1"/>
          <p:nvPr>
            <p:ph type="subTitle" idx="1"/>
          </p:nvPr>
        </p:nvSpPr>
        <p:spPr>
          <a:xfrm>
            <a:off x="593400" y="1858150"/>
            <a:ext cx="7998900" cy="19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在本课中，我们将：</a:t>
            </a:r>
            <a:endParaRPr sz="24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itter"/>
              <a:buChar char="●"/>
            </a:pPr>
            <a:r>
              <a:rPr lang="en-GB" sz="24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探讨创造力的含义</a:t>
            </a:r>
            <a:endParaRPr sz="24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itter"/>
              <a:buChar char="●"/>
            </a:pPr>
            <a:r>
              <a:rPr lang="en-GB" sz="24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探索AI系统生成图像的两种方式</a:t>
            </a:r>
            <a:r>
              <a:rPr lang="en-GB" sz="24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AI systems generate images</a:t>
            </a:r>
            <a:endParaRPr sz="24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70" name="Google Shape;370;p49"/>
          <p:cNvPicPr preferRelativeResize="0"/>
          <p:nvPr/>
        </p:nvPicPr>
        <p:blipFill rotWithShape="1">
          <a:blip r:embed="rId2"/>
          <a:srcRect l="29" r="29"/>
          <a:stretch>
            <a:fillRect/>
          </a:stretch>
        </p:blipFill>
        <p:spPr>
          <a:xfrm>
            <a:off x="417400" y="399575"/>
            <a:ext cx="1133075" cy="1162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9"/>
          <p:cNvSpPr txBox="1"/>
          <p:nvPr/>
        </p:nvSpPr>
        <p:spPr>
          <a:xfrm>
            <a:off x="7586725" y="4555238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dayofai.org</a:t>
            </a:r>
            <a:endParaRPr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热身 - 超级英雄还是反派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4201075" y="877450"/>
            <a:ext cx="4695000" cy="3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>
                <a:solidFill/>
                <a:latin typeface="Rubik"/>
                <a:ea typeface="Rubik"/>
                <a:cs typeface="Rubik"/>
                <a:sym typeface="Rubik"/>
              </a:rPr>
              <a:t>任务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: 我们被要求为一部电影创造一个角色。</a:t>
            </a:r>
            <a:br>
              <a:rPr lang="en-GB" sz="2400">
                <a:latin typeface="Rubik"/>
                <a:ea typeface="Rubik"/>
                <a:cs typeface="Rubik"/>
                <a:sym typeface="Rubik"/>
              </a:rPr>
            </a:b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AutoNum type="arabicPeriod"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决定你想创造一个 </a:t>
            </a: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超级英雄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 还是 </a:t>
            </a: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反派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（敌人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 或 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“坏”角色）。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AutoNum type="arabicPeriod"/>
            </a:pP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为你的角色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命名</a:t>
            </a:r>
            <a:r>
              <a:t>。</a:t>
            </a:r>
            <a:endParaRPr sz="2400">
              <a:latin typeface="Rubik"/>
              <a:ea typeface="Rubik"/>
              <a:cs typeface="Rubik"/>
              <a:sym typeface="Rubik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AutoNum type="arabicPeriod"/>
            </a:pP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列出 </a:t>
            </a:r>
            <a:r>
              <a:rPr lang="en-GB" sz="2400" b="1" u="sng">
                <a:solidFill/>
                <a:latin typeface="Rubik"/>
                <a:ea typeface="Rubik"/>
                <a:cs typeface="Rubik"/>
                <a:sym typeface="Rubik"/>
              </a:rPr>
              <a:t>5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 个</a:t>
            </a:r>
            <a:r>
              <a:rPr lang="en-GB" sz="2400" b="1">
                <a:solidFill/>
                <a:latin typeface="Rubik"/>
                <a:ea typeface="Rubik"/>
                <a:cs typeface="Rubik"/>
                <a:sym typeface="Rubik"/>
              </a:rPr>
              <a:t>特征</a:t>
            </a:r>
            <a:r>
              <a:rPr lang="en-GB" sz="2400">
                <a:solidFill/>
                <a:latin typeface="Rubik"/>
                <a:ea typeface="Rubik"/>
                <a:cs typeface="Rubik"/>
                <a:sym typeface="Rubik"/>
              </a:rPr>
              <a:t> 来描述你的角色。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112" name="Google Shape;112;p21"/>
          <p:cNvGraphicFramePr/>
          <p:nvPr/>
        </p:nvGraphicFramePr>
        <p:xfrm>
          <a:off x="344075" y="1070775"/>
          <a:ext cx="3683450" cy="3000000"/>
        </p:xfrm>
        <a:graphic>
          <a:graphicData uri="http://schemas.openxmlformats.org/drawingml/2006/table">
            <a:tbl>
              <a:tblPr>
                <a:noFill/>
                <a:tableStyleId>{2012E914-8A55-4D3B-922C-1097EB94D8D0}</a:tableStyleId>
              </a:tblPr>
              <a:tblGrid>
                <a:gridCol w="1841725"/>
                <a:gridCol w="1841725"/>
              </a:tblGrid>
              <a:tr h="878450">
                <a:tc>
                  <a:txBody>
                    <a:bodyPr/>
                    <a:lstStyle/>
                    <a:p>
                      <a:r>
                        <a:t>超级英雄</a:t>
                      </a:r>
                      <a:br/>
                      <a:r>
                        <a:t>或</a:t>
                      </a:r>
                    </a:p>
                    <a:p>
                      <a:r>
                        <a:t>反派名称</a:t>
                      </a:r>
                    </a:p>
                  </a:txBody>
                  <a:tcPr marL="91425" marR="91425" marT="91425" marB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特征</a:t>
                      </a:r>
                    </a:p>
                  </a:txBody>
                  <a:tcPr marL="91425" marR="91425" marT="91425" marB="91425" anchor="ctr">
                    <a:solidFill>
                      <a:srgbClr val="D9D9D9"/>
                    </a:solidFill>
                  </a:tcPr>
                </a:tc>
              </a:tr>
              <a:tr h="2117725">
                <a:tc>
                  <a:txBody>
                    <a:bodyPr/>
                    <a:lstStyle/>
                    <a:p>
                      <a:r>
                        <a:t>名称: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t>1. </a:t>
                      </a:r>
                    </a:p>
                    <a:p>
                      <a:r>
                        <a:t>2. </a:t>
                      </a:r>
                    </a:p>
                    <a:p>
                      <a:r>
                        <a:t>3. </a:t>
                      </a:r>
                    </a:p>
                    <a:p>
                      <a:r>
                        <a:t>4. </a:t>
                      </a:r>
                    </a:p>
                    <a:p>
                      <a:r>
                        <a:t>5.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学生分享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2369050" y="808950"/>
            <a:ext cx="65679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/>
                <a:latin typeface="Rubik"/>
                <a:ea typeface="Rubik"/>
                <a:cs typeface="Rubik"/>
                <a:sym typeface="Rubik"/>
              </a:rPr>
              <a:t>宣布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你为角色写的</a:t>
            </a:r>
            <a:r>
              <a:rPr lang="en-GB" sz="2200" i="1">
                <a:solidFill/>
                <a:latin typeface="Rubik"/>
                <a:ea typeface="Rubik"/>
                <a:cs typeface="Rubik"/>
                <a:sym typeface="Rubik"/>
              </a:rPr>
              <a:t>名字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和</a:t>
            </a:r>
            <a:r>
              <a:rPr lang="en-GB" sz="2200" i="1">
                <a:solidFill/>
                <a:latin typeface="Rubik"/>
                <a:ea typeface="Rubik"/>
                <a:cs typeface="Rubik"/>
                <a:sym typeface="Rubik"/>
              </a:rPr>
              <a:t>特征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。</a:t>
            </a: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br>
              <a:rPr lang="en-GB" sz="2200">
                <a:latin typeface="Rubik"/>
                <a:ea typeface="Rubik"/>
                <a:cs typeface="Rubik"/>
                <a:sym typeface="Rubik"/>
              </a:rPr>
            </a:b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我们将尝试：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 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Rubik"/>
              <a:buChar char="●"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猜测这个角色可能是英雄还是反派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Font typeface="Rubik"/>
              <a:buChar char="●"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分享我们是否为角色写了相似的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特征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之后，请告诉我们是否有任何受欢迎的角色</a:t>
            </a:r>
            <a:r>
              <a:rPr lang="en-GB" sz="2200" i="1">
                <a:solidFill/>
                <a:latin typeface="Rubik"/>
                <a:ea typeface="Rubik"/>
                <a:cs typeface="Rubik"/>
                <a:sym typeface="Rubik"/>
              </a:rPr>
              <a:t>启发了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你角色的</a:t>
            </a:r>
            <a:r>
              <a:rPr lang="en-GB" sz="2200" b="1">
                <a:solidFill/>
                <a:latin typeface="Rubik"/>
                <a:ea typeface="Rubik"/>
                <a:cs typeface="Rubik"/>
                <a:sym typeface="Rubik"/>
              </a:rPr>
              <a:t>创作</a:t>
            </a: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，或者你是否想到了其他角色。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0" name="Google Shape;120;p22" descr="Mask Privacy icon in SVG, PNG formats" title="Mask Privacy icon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6025" y="429325"/>
            <a:ext cx="1048750" cy="10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 descr="Surveys icon in SVG, PNG formats" title="Surveys icon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594825"/>
            <a:ext cx="2400826" cy="24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206850" y="143300"/>
            <a:ext cx="873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 i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我的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 角色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" name="Google Shape;128;p23"/>
          <p:cNvGraphicFramePr/>
          <p:nvPr/>
        </p:nvGraphicFramePr>
        <p:xfrm>
          <a:off x="409075" y="896625"/>
          <a:ext cx="4676500" cy="3000000"/>
        </p:xfrm>
        <a:graphic>
          <a:graphicData uri="http://schemas.openxmlformats.org/drawingml/2006/table">
            <a:tbl>
              <a:tblPr>
                <a:noFill/>
                <a:tableStyleId>{2012E914-8A55-4D3B-922C-1097EB94D8D0}</a:tableStyleId>
              </a:tblPr>
              <a:tblGrid>
                <a:gridCol w="1516650"/>
                <a:gridCol w="3159850"/>
              </a:tblGrid>
              <a:tr h="530525">
                <a:tc>
                  <a:txBody>
                    <a:bodyPr/>
                    <a:lstStyle/>
                    <a:p>
                      <a:r>
                        <a:t>名字</a:t>
                      </a:r>
                    </a:p>
                  </a:txBody>
                  <a:tcPr marL="91425" marR="91425" marT="91425" marB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t>特征</a:t>
                      </a:r>
                    </a:p>
                  </a:txBody>
                  <a:tcPr marL="91425" marR="91425" marT="91425" marB="91425" anchor="ctr">
                    <a:solidFill>
                      <a:srgbClr val="D9D9D9"/>
                    </a:solidFill>
                  </a:tcPr>
                </a:tc>
              </a:tr>
              <a:tr h="2276475">
                <a:tc>
                  <a:txBody>
                    <a:bodyPr/>
                    <a:lstStyle/>
                    <a:p>
                      <a:r>
                        <a:t>斯皮尔泰德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t>1. 黑色、尖刺的金属盔甲</a:t>
                      </a:r>
                    </a:p>
                    <a:p>
                      <a:r>
                        <a:t>2. 能使用海洋的力量</a:t>
                      </a:r>
                    </a:p>
                    <a:p>
                      <a:r>
                        <a:t>3. 生气时眼睛会发出红光</a:t>
                      </a:r>
                    </a:p>
                    <a:p>
                      <a:r>
                        <a:t>4. 拥有一支蕴含红色闪电能量的长矛</a:t>
                      </a:r>
                    </a:p>
                    <a:p>
                      <a:r>
                        <a:t>5. 对他人非常刻薄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29" name="Google Shape;129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37975" y="868400"/>
            <a:ext cx="3753626" cy="375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4710275" y="143300"/>
            <a:ext cx="42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灵感来源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60075" y="896388"/>
            <a:ext cx="1482475" cy="22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92578" y="896400"/>
            <a:ext cx="2028598" cy="22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275" y="253125"/>
            <a:ext cx="2809776" cy="280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118160" y="2654122"/>
            <a:ext cx="1520725" cy="23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/>
          <p:nvPr/>
        </p:nvSpPr>
        <p:spPr>
          <a:xfrm rot="1179697">
            <a:off x="3517942" y="1244661"/>
            <a:ext cx="890733" cy="5247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873B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190475" y="3105625"/>
            <a:ext cx="4519800" cy="17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/>
                <a:latin typeface="Rubik"/>
                <a:ea typeface="Rubik"/>
                <a:cs typeface="Rubik"/>
                <a:sym typeface="Rubik"/>
              </a:rPr>
              <a:t>你注意到哪些相似的模式启发了我创作的角色？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311700" y="485700"/>
            <a:ext cx="8520600" cy="41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428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超越分类或预测的人工智能</a:t>
            </a:r>
            <a:endParaRPr sz="428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614" y="4549073"/>
            <a:ext cx="440875" cy="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6672372" y="4578638"/>
            <a:ext cx="23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dayofai.org | </a:t>
            </a:r>
            <a:fld id="{00000000-1234-1234-1234-123412341234}" type="slidenum">
              <a:rPr lang="en-GB" sz="1200" b="1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</a:fld>
            <a:endParaRPr sz="1200" b="1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 idx="4294967295"/>
          </p:nvPr>
        </p:nvSpPr>
        <p:spPr>
          <a:xfrm>
            <a:off x="470150" y="295700"/>
            <a:ext cx="28710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这个角色是谁？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0150" y="1713950"/>
            <a:ext cx="2871100" cy="28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type="body" idx="4294967295"/>
          </p:nvPr>
        </p:nvSpPr>
        <p:spPr>
          <a:xfrm>
            <a:off x="3493450" y="1561550"/>
            <a:ext cx="4313100" cy="3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反派在黑夜中潜行，</a:t>
            </a:r>
            <a:endParaRPr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心怀邪恶计划，面露惊恐之色。</a:t>
            </a:r>
            <a:endParaRPr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他们密谋策划，企图掌控一切，</a:t>
            </a:r>
            <a:endParaRPr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但英雄挺身而出，扮演他们的角色。</a:t>
            </a:r>
            <a:endParaRPr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尽管他们看似邪恶，背后却另有隐情，</a:t>
            </a:r>
            <a:endParaRPr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一段隐藏着他们神秘过往的历史。</a:t>
            </a:r>
            <a:endParaRPr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在每个故事里，他们带来刺激，</a:t>
            </a:r>
            <a:endParaRPr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是善与意志之战的对决。</a:t>
            </a:r>
            <a:endParaRPr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6" name="Google Shape;156;p26" title="villains_poem.mp3">
            <a:hlinkClick r:id="rId2"/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34650" y="3156850"/>
            <a:ext cx="1167050" cy="11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 descr="Touch icon in SVG, PNG formats" title="Touch icon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1105803">
            <a:off x="8000650" y="3892400"/>
            <a:ext cx="10096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>
            <p:ph type="title" idx="4294967295"/>
          </p:nvPr>
        </p:nvSpPr>
        <p:spPr>
          <a:xfrm>
            <a:off x="3264850" y="295700"/>
            <a:ext cx="54369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听过这首诗吗</a:t>
            </a:r>
            <a:r>
              <a:rPr lang="en-GB" sz="3020" b="1">
                <a:solidFill>
                  <a:srgbClr val="EF4523"/>
                </a:solidFill>
                <a:latin typeface="Bitter"/>
                <a:ea typeface="Bitter"/>
                <a:cs typeface="Bitter"/>
                <a:sym typeface="Bitter"/>
              </a:rPr>
              <a:t>？</a:t>
            </a:r>
            <a:endParaRPr sz="3020" b="1">
              <a:solidFill>
                <a:srgbClr val="EF452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1741</Words>
  <Application>WPS 演示</Application>
  <PresentationFormat/>
  <Paragraphs>239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宋体</vt:lpstr>
      <vt:lpstr>Wingdings</vt:lpstr>
      <vt:lpstr>Arial</vt:lpstr>
      <vt:lpstr>Bangers</vt:lpstr>
      <vt:lpstr>Abel</vt:lpstr>
      <vt:lpstr>Righteous</vt:lpstr>
      <vt:lpstr>Roboto</vt:lpstr>
      <vt:lpstr>Bitter</vt:lpstr>
      <vt:lpstr>Rubik</vt:lpstr>
      <vt:lpstr>微软雅黑</vt:lpstr>
      <vt:lpstr>Arial Unicode MS</vt:lpstr>
      <vt:lpstr>Simple Light</vt:lpstr>
      <vt:lpstr>教育者笔记</vt:lpstr>
      <vt:lpstr>机器如何创造？</vt:lpstr>
      <vt:lpstr>第一课：什么是生成式人工智能？</vt:lpstr>
      <vt:lpstr>热身 - 超级英雄还是反派</vt:lpstr>
      <vt:lpstr>学生分享</vt:lpstr>
      <vt:lpstr>我的 角色</vt:lpstr>
      <vt:lpstr>灵感来源</vt:lpstr>
      <vt:lpstr>超越分类或预测的人工智能</vt:lpstr>
      <vt:lpstr>听过这首诗吗？</vt:lpstr>
      <vt:lpstr>这张图片是由AI生成的！</vt:lpstr>
      <vt:lpstr>这首诗是由AI生成的！</vt:lpstr>
      <vt:lpstr>这声音是AI生成的！</vt:lpstr>
      <vt:lpstr>AI还能生成  图像、文本、声音、视频等，以及更多。</vt:lpstr>
      <vt:lpstr>AI可以创造</vt:lpstr>
      <vt:lpstr>在AI能够创造新事物之前，它必须从大量例子中学习。  为什么？</vt:lpstr>
      <vt:lpstr>需要大量的例子是因为</vt:lpstr>
      <vt:lpstr>AI可以创造</vt:lpstr>
      <vt:lpstr>生成/创造</vt:lpstr>
      <vt:lpstr>分类/预测 或 生成/创造</vt:lpstr>
      <vt:lpstr>丢弃垃圾</vt:lpstr>
      <vt:lpstr>绘画</vt:lpstr>
      <vt:lpstr>天气预报</vt:lpstr>
      <vt:lpstr>食物类别</vt:lpstr>
      <vt:lpstr>新配方</vt:lpstr>
      <vt:lpstr>可教机器</vt:lpstr>
      <vt:lpstr>社交媒体“为你推荐”页面</vt:lpstr>
      <vt:lpstr>创作歌曲</vt:lpstr>
      <vt:lpstr>书籍类型</vt:lpstr>
      <vt:lpstr>丢弃青番茄</vt:lpstr>
      <vt:lpstr>回顾</vt:lpstr>
      <vt:lpstr>反思问题</vt:lpstr>
      <vt:lpstr>第二课：利用AI生成图像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教育者笔记</dc:title>
  <dc:creator/>
  <cp:lastModifiedBy>王世铭</cp:lastModifiedBy>
  <cp:revision>1</cp:revision>
  <dcterms:created xsi:type="dcterms:W3CDTF">2025-01-16T10:35:51Z</dcterms:created>
  <dcterms:modified xsi:type="dcterms:W3CDTF">2025-01-16T10:35:52Z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42F05E55DB244D4480B6E69040325368_12</vt:lpwstr>
  </property>
  <property fmtid="{D5CDD505-2E9C-101B-9397-08002B2CF9AE}" pid="3" name="KSOProductBuildVer">
    <vt:lpwstr>2052-12.1.0.16929</vt:lpwstr>
  </property>
</Properties>
</file>